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embeddedFontLst>
    <p:embeddedFont>
      <p:font typeface="Montserrat"/>
      <p:regular r:id="rId8"/>
      <p:bold r:id="rId9"/>
      <p:italic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Montserrat-boldItalic.fntdata"/><Relationship Id="rId10" Type="http://schemas.openxmlformats.org/officeDocument/2006/relationships/font" Target="fonts/Montserrat-italic.fntdata"/><Relationship Id="rId9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b0460462e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b0460462e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11" Type="http://schemas.openxmlformats.org/officeDocument/2006/relationships/image" Target="../media/image10.jpg"/><Relationship Id="rId10" Type="http://schemas.openxmlformats.org/officeDocument/2006/relationships/image" Target="../media/image9.jpg"/><Relationship Id="rId9" Type="http://schemas.openxmlformats.org/officeDocument/2006/relationships/image" Target="../media/image11.jp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3.png"/><Relationship Id="rId8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Relationship Id="rId4" Type="http://schemas.openxmlformats.org/officeDocument/2006/relationships/image" Target="../media/image9.jpg"/><Relationship Id="rId9" Type="http://schemas.openxmlformats.org/officeDocument/2006/relationships/image" Target="../media/image4.png"/><Relationship Id="rId5" Type="http://schemas.openxmlformats.org/officeDocument/2006/relationships/image" Target="../media/image10.jpg"/><Relationship Id="rId6" Type="http://schemas.openxmlformats.org/officeDocument/2006/relationships/image" Target="../media/image1.jpg"/><Relationship Id="rId7" Type="http://schemas.openxmlformats.org/officeDocument/2006/relationships/image" Target="../media/image7.png"/><Relationship Id="rId8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-8900"/>
            <a:ext cx="9144000" cy="6051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Montserrat"/>
                <a:ea typeface="Montserrat"/>
                <a:cs typeface="Montserrat"/>
                <a:sym typeface="Montserrat"/>
              </a:rPr>
              <a:t>Virtual Pool Table</a:t>
            </a:r>
            <a:endParaRPr b="1"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Montserrat"/>
                <a:ea typeface="Montserrat"/>
                <a:cs typeface="Montserrat"/>
                <a:sym typeface="Montserrat"/>
              </a:rPr>
              <a:t>Matthew Ferreira Raposo &amp; Omar Anabtawi</a:t>
            </a:r>
            <a:endParaRPr b="1"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825" y="22800"/>
            <a:ext cx="541700" cy="54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b="10" l="0" r="33266" t="0"/>
          <a:stretch/>
        </p:blipFill>
        <p:spPr>
          <a:xfrm>
            <a:off x="7613700" y="136850"/>
            <a:ext cx="1231675" cy="3136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/>
          <p:nvPr/>
        </p:nvSpPr>
        <p:spPr>
          <a:xfrm>
            <a:off x="311450" y="748063"/>
            <a:ext cx="1975500" cy="20556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311450" y="2955525"/>
            <a:ext cx="1975500" cy="20556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" name="Google Shape;59;p13"/>
          <p:cNvGrpSpPr/>
          <p:nvPr/>
        </p:nvGrpSpPr>
        <p:grpSpPr>
          <a:xfrm>
            <a:off x="311450" y="748075"/>
            <a:ext cx="1557300" cy="195900"/>
            <a:chOff x="311450" y="748075"/>
            <a:chExt cx="1557300" cy="195900"/>
          </a:xfrm>
        </p:grpSpPr>
        <p:sp>
          <p:nvSpPr>
            <p:cNvPr id="60" name="Google Shape;60;p13"/>
            <p:cNvSpPr/>
            <p:nvPr/>
          </p:nvSpPr>
          <p:spPr>
            <a:xfrm>
              <a:off x="311450" y="748075"/>
              <a:ext cx="1231800" cy="195900"/>
            </a:xfrm>
            <a:prstGeom prst="rect">
              <a:avLst/>
            </a:prstGeom>
            <a:solidFill>
              <a:srgbClr val="0B5394"/>
            </a:solidFill>
            <a:ln cap="flat" cmpd="sng" w="9525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1543250" y="748075"/>
              <a:ext cx="325500" cy="195900"/>
            </a:xfrm>
            <a:prstGeom prst="rtTriangle">
              <a:avLst/>
            </a:prstGeom>
            <a:solidFill>
              <a:srgbClr val="0B5394"/>
            </a:solidFill>
            <a:ln cap="flat" cmpd="sng" w="9525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" name="Google Shape;62;p13"/>
          <p:cNvGrpSpPr/>
          <p:nvPr/>
        </p:nvGrpSpPr>
        <p:grpSpPr>
          <a:xfrm>
            <a:off x="1633375" y="748075"/>
            <a:ext cx="651000" cy="195900"/>
            <a:chOff x="1633375" y="748075"/>
            <a:chExt cx="651000" cy="195900"/>
          </a:xfrm>
        </p:grpSpPr>
        <p:sp>
          <p:nvSpPr>
            <p:cNvPr id="63" name="Google Shape;63;p13"/>
            <p:cNvSpPr/>
            <p:nvPr/>
          </p:nvSpPr>
          <p:spPr>
            <a:xfrm rot="10800000">
              <a:off x="1633375" y="748075"/>
              <a:ext cx="325500" cy="195900"/>
            </a:xfrm>
            <a:prstGeom prst="rtTriangle">
              <a:avLst/>
            </a:prstGeom>
            <a:solidFill>
              <a:srgbClr val="D9D9D9"/>
            </a:solidFill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1958875" y="748075"/>
              <a:ext cx="325500" cy="195900"/>
            </a:xfrm>
            <a:prstGeom prst="rect">
              <a:avLst/>
            </a:prstGeom>
            <a:solidFill>
              <a:srgbClr val="D9D9D9"/>
            </a:solidFill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" name="Google Shape;65;p13"/>
          <p:cNvGrpSpPr/>
          <p:nvPr/>
        </p:nvGrpSpPr>
        <p:grpSpPr>
          <a:xfrm>
            <a:off x="312738" y="2955550"/>
            <a:ext cx="1557300" cy="195900"/>
            <a:chOff x="311450" y="748075"/>
            <a:chExt cx="1557300" cy="195900"/>
          </a:xfrm>
        </p:grpSpPr>
        <p:sp>
          <p:nvSpPr>
            <p:cNvPr id="66" name="Google Shape;66;p13"/>
            <p:cNvSpPr/>
            <p:nvPr/>
          </p:nvSpPr>
          <p:spPr>
            <a:xfrm>
              <a:off x="311450" y="748075"/>
              <a:ext cx="1231800" cy="195900"/>
            </a:xfrm>
            <a:prstGeom prst="rect">
              <a:avLst/>
            </a:prstGeom>
            <a:solidFill>
              <a:srgbClr val="3D85C6"/>
            </a:solidFill>
            <a:ln cap="flat" cmpd="sng" w="9525">
              <a:solidFill>
                <a:srgbClr val="3D85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1543250" y="748075"/>
              <a:ext cx="325500" cy="195900"/>
            </a:xfrm>
            <a:prstGeom prst="rtTriangle">
              <a:avLst/>
            </a:prstGeom>
            <a:solidFill>
              <a:srgbClr val="3D85C6"/>
            </a:solidFill>
            <a:ln cap="flat" cmpd="sng" w="9525">
              <a:solidFill>
                <a:srgbClr val="3D85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" name="Google Shape;68;p13"/>
          <p:cNvGrpSpPr/>
          <p:nvPr/>
        </p:nvGrpSpPr>
        <p:grpSpPr>
          <a:xfrm>
            <a:off x="1634663" y="2955550"/>
            <a:ext cx="651000" cy="195900"/>
            <a:chOff x="1633375" y="748075"/>
            <a:chExt cx="651000" cy="195900"/>
          </a:xfrm>
        </p:grpSpPr>
        <p:sp>
          <p:nvSpPr>
            <p:cNvPr id="69" name="Google Shape;69;p13"/>
            <p:cNvSpPr/>
            <p:nvPr/>
          </p:nvSpPr>
          <p:spPr>
            <a:xfrm rot="10800000">
              <a:off x="1633375" y="748075"/>
              <a:ext cx="325500" cy="195900"/>
            </a:xfrm>
            <a:prstGeom prst="rtTriangle">
              <a:avLst/>
            </a:prstGeom>
            <a:solidFill>
              <a:srgbClr val="D9D9D9"/>
            </a:solidFill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1958875" y="748075"/>
              <a:ext cx="325500" cy="195900"/>
            </a:xfrm>
            <a:prstGeom prst="rect">
              <a:avLst/>
            </a:prstGeom>
            <a:solidFill>
              <a:srgbClr val="D9D9D9"/>
            </a:solidFill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" name="Google Shape;71;p13"/>
          <p:cNvSpPr txBox="1"/>
          <p:nvPr/>
        </p:nvSpPr>
        <p:spPr>
          <a:xfrm>
            <a:off x="320350" y="747500"/>
            <a:ext cx="12318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Description</a:t>
            </a:r>
            <a:endParaRPr b="1"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" name="Google Shape;72;p13"/>
          <p:cNvSpPr txBox="1"/>
          <p:nvPr/>
        </p:nvSpPr>
        <p:spPr>
          <a:xfrm>
            <a:off x="320350" y="2955550"/>
            <a:ext cx="12318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Process</a:t>
            </a:r>
            <a:endParaRPr b="1"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13"/>
          <p:cNvSpPr/>
          <p:nvPr/>
        </p:nvSpPr>
        <p:spPr>
          <a:xfrm>
            <a:off x="2596500" y="748350"/>
            <a:ext cx="6249000" cy="20556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4" name="Google Shape;74;p13"/>
          <p:cNvGrpSpPr/>
          <p:nvPr/>
        </p:nvGrpSpPr>
        <p:grpSpPr>
          <a:xfrm>
            <a:off x="2596500" y="748363"/>
            <a:ext cx="3105675" cy="195913"/>
            <a:chOff x="2596500" y="748363"/>
            <a:chExt cx="3105675" cy="195913"/>
          </a:xfrm>
        </p:grpSpPr>
        <p:sp>
          <p:nvSpPr>
            <p:cNvPr id="75" name="Google Shape;75;p13"/>
            <p:cNvSpPr/>
            <p:nvPr/>
          </p:nvSpPr>
          <p:spPr>
            <a:xfrm>
              <a:off x="2596500" y="748375"/>
              <a:ext cx="2780100" cy="195900"/>
            </a:xfrm>
            <a:prstGeom prst="rect">
              <a:avLst/>
            </a:prstGeom>
            <a:solidFill>
              <a:srgbClr val="6D9EEB"/>
            </a:solidFill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5376675" y="748363"/>
              <a:ext cx="325500" cy="195900"/>
            </a:xfrm>
            <a:prstGeom prst="rtTriangle">
              <a:avLst/>
            </a:prstGeom>
            <a:solidFill>
              <a:srgbClr val="6D9EEB"/>
            </a:solidFill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" name="Google Shape;77;p13"/>
          <p:cNvGrpSpPr/>
          <p:nvPr/>
        </p:nvGrpSpPr>
        <p:grpSpPr>
          <a:xfrm>
            <a:off x="5476050" y="747488"/>
            <a:ext cx="3369300" cy="196788"/>
            <a:chOff x="5476050" y="747488"/>
            <a:chExt cx="3369300" cy="196788"/>
          </a:xfrm>
        </p:grpSpPr>
        <p:sp>
          <p:nvSpPr>
            <p:cNvPr id="78" name="Google Shape;78;p13"/>
            <p:cNvSpPr/>
            <p:nvPr/>
          </p:nvSpPr>
          <p:spPr>
            <a:xfrm rot="10800000">
              <a:off x="5476050" y="747488"/>
              <a:ext cx="325500" cy="195900"/>
            </a:xfrm>
            <a:prstGeom prst="rtTriangle">
              <a:avLst/>
            </a:prstGeom>
            <a:solidFill>
              <a:srgbClr val="D9D9D9"/>
            </a:solidFill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5801550" y="748375"/>
              <a:ext cx="3043800" cy="195900"/>
            </a:xfrm>
            <a:prstGeom prst="rect">
              <a:avLst/>
            </a:prstGeom>
            <a:solidFill>
              <a:srgbClr val="D9D9D9"/>
            </a:solidFill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" name="Google Shape;80;p13"/>
          <p:cNvSpPr txBox="1"/>
          <p:nvPr/>
        </p:nvSpPr>
        <p:spPr>
          <a:xfrm>
            <a:off x="2605400" y="747800"/>
            <a:ext cx="19755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Hardware Component</a:t>
            </a:r>
            <a:endParaRPr b="1"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81;p13"/>
          <p:cNvSpPr/>
          <p:nvPr/>
        </p:nvSpPr>
        <p:spPr>
          <a:xfrm>
            <a:off x="2605400" y="2956950"/>
            <a:ext cx="6249000" cy="20556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" name="Google Shape;82;p13"/>
          <p:cNvGrpSpPr/>
          <p:nvPr/>
        </p:nvGrpSpPr>
        <p:grpSpPr>
          <a:xfrm>
            <a:off x="2605400" y="2956963"/>
            <a:ext cx="3105675" cy="195913"/>
            <a:chOff x="2596500" y="748363"/>
            <a:chExt cx="3105675" cy="195913"/>
          </a:xfrm>
        </p:grpSpPr>
        <p:sp>
          <p:nvSpPr>
            <p:cNvPr id="83" name="Google Shape;83;p13"/>
            <p:cNvSpPr/>
            <p:nvPr/>
          </p:nvSpPr>
          <p:spPr>
            <a:xfrm>
              <a:off x="2596500" y="748375"/>
              <a:ext cx="2780100" cy="195900"/>
            </a:xfrm>
            <a:prstGeom prst="rect">
              <a:avLst/>
            </a:prstGeom>
            <a:solidFill>
              <a:srgbClr val="3C78D8"/>
            </a:solidFill>
            <a:ln cap="flat" cmpd="sng" w="952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5376675" y="748363"/>
              <a:ext cx="325500" cy="195900"/>
            </a:xfrm>
            <a:prstGeom prst="rtTriangle">
              <a:avLst/>
            </a:prstGeom>
            <a:solidFill>
              <a:srgbClr val="3C78D8"/>
            </a:solidFill>
            <a:ln cap="flat" cmpd="sng" w="952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" name="Google Shape;85;p13"/>
          <p:cNvGrpSpPr/>
          <p:nvPr/>
        </p:nvGrpSpPr>
        <p:grpSpPr>
          <a:xfrm>
            <a:off x="5484950" y="2956088"/>
            <a:ext cx="3369300" cy="196788"/>
            <a:chOff x="5476050" y="747488"/>
            <a:chExt cx="3369300" cy="196788"/>
          </a:xfrm>
        </p:grpSpPr>
        <p:sp>
          <p:nvSpPr>
            <p:cNvPr id="86" name="Google Shape;86;p13"/>
            <p:cNvSpPr/>
            <p:nvPr/>
          </p:nvSpPr>
          <p:spPr>
            <a:xfrm rot="10800000">
              <a:off x="5476050" y="747488"/>
              <a:ext cx="325500" cy="195900"/>
            </a:xfrm>
            <a:prstGeom prst="rtTriangle">
              <a:avLst/>
            </a:prstGeom>
            <a:solidFill>
              <a:srgbClr val="D9D9D9"/>
            </a:solidFill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5801550" y="748375"/>
              <a:ext cx="3043800" cy="195900"/>
            </a:xfrm>
            <a:prstGeom prst="rect">
              <a:avLst/>
            </a:prstGeom>
            <a:solidFill>
              <a:srgbClr val="D9D9D9"/>
            </a:solidFill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13"/>
          <p:cNvSpPr txBox="1"/>
          <p:nvPr/>
        </p:nvSpPr>
        <p:spPr>
          <a:xfrm>
            <a:off x="2614300" y="2956400"/>
            <a:ext cx="19755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Software</a:t>
            </a:r>
            <a:r>
              <a:rPr lang="en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Component</a:t>
            </a:r>
            <a:endParaRPr sz="11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329250" y="961075"/>
            <a:ext cx="1948800" cy="18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Char char="●"/>
            </a:pP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hassis suspended over a pool table 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1450" lvl="0" marL="17145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Char char="●"/>
            </a:pP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Chassis identifies  white ball and cue stick 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1450" lvl="0" marL="17145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Char char="●"/>
            </a:pP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Projector displays the line of travel of the ball while cue stick is aiming at it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1450" lvl="0" marL="17145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Char char="●"/>
            </a:pP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Lines of travel will accurately display movement of white ball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1450" lvl="0" marL="171450" rtl="0" algn="l">
              <a:spcBef>
                <a:spcPts val="100"/>
              </a:spcBef>
              <a:spcAft>
                <a:spcPts val="100"/>
              </a:spcAft>
              <a:buClr>
                <a:schemeClr val="dk1"/>
              </a:buClr>
              <a:buSzPts val="900"/>
              <a:buFont typeface="Montserrat"/>
              <a:buChar char="●"/>
            </a:pP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Whole unit will be self sustaining 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5">
            <a:alphaModFix/>
          </a:blip>
          <a:srcRect b="16770" l="11061" r="6205" t="15689"/>
          <a:stretch/>
        </p:blipFill>
        <p:spPr>
          <a:xfrm>
            <a:off x="2756850" y="3224075"/>
            <a:ext cx="1927237" cy="1465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 rotWithShape="1">
          <a:blip r:embed="rId6">
            <a:alphaModFix/>
          </a:blip>
          <a:srcRect b="17677" l="11412" r="5648" t="15540"/>
          <a:stretch/>
        </p:blipFill>
        <p:spPr>
          <a:xfrm>
            <a:off x="6857388" y="3225192"/>
            <a:ext cx="1817401" cy="1463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 rotWithShape="1">
          <a:blip r:embed="rId7">
            <a:alphaModFix/>
          </a:blip>
          <a:srcRect b="18374" l="9915" r="5767" t="14515"/>
          <a:stretch/>
        </p:blipFill>
        <p:spPr>
          <a:xfrm>
            <a:off x="4851000" y="3224075"/>
            <a:ext cx="1839475" cy="146557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2858950" y="4760850"/>
            <a:ext cx="14862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100"/>
              <a:t>Original Image</a:t>
            </a:r>
            <a:endParaRPr b="1" i="1" sz="1100"/>
          </a:p>
        </p:txBody>
      </p:sp>
      <p:sp>
        <p:nvSpPr>
          <p:cNvPr id="94" name="Google Shape;94;p13"/>
          <p:cNvSpPr txBox="1"/>
          <p:nvPr/>
        </p:nvSpPr>
        <p:spPr>
          <a:xfrm>
            <a:off x="5027638" y="4760850"/>
            <a:ext cx="14862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100"/>
              <a:t>Masking Layer</a:t>
            </a:r>
            <a:endParaRPr b="1" i="1" sz="1100"/>
          </a:p>
        </p:txBody>
      </p:sp>
      <p:sp>
        <p:nvSpPr>
          <p:cNvPr id="95" name="Google Shape;95;p13"/>
          <p:cNvSpPr txBox="1"/>
          <p:nvPr/>
        </p:nvSpPr>
        <p:spPr>
          <a:xfrm>
            <a:off x="7022988" y="4760850"/>
            <a:ext cx="14862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100"/>
              <a:t>Final Output</a:t>
            </a:r>
            <a:endParaRPr b="1" i="1" sz="1100"/>
          </a:p>
        </p:txBody>
      </p:sp>
      <p:sp>
        <p:nvSpPr>
          <p:cNvPr id="96" name="Google Shape;96;p13"/>
          <p:cNvSpPr txBox="1"/>
          <p:nvPr/>
        </p:nvSpPr>
        <p:spPr>
          <a:xfrm>
            <a:off x="324800" y="3158950"/>
            <a:ext cx="1948800" cy="18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AutoNum type="arabicPeriod"/>
            </a:pP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Design power circuit and identification code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1450" lvl="0" marL="17145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AutoNum type="arabicPeriod"/>
            </a:pP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PCB design &amp; part ordering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1450" lvl="0" marL="17145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AutoNum type="arabicPeriod"/>
            </a:pP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PCB manufacturing &amp; prototype testing 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1450" lvl="0" marL="17145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AutoNum type="arabicPeriod"/>
            </a:pP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PCB assembly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1450" lvl="0" marL="17145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AutoNum type="arabicPeriod"/>
            </a:pP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Iterative development  of analysis software 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1450" lvl="0" marL="17145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AutoNum type="arabicPeriod"/>
            </a:pP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Chassis manufacturing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1450" lvl="0" marL="17145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AutoNum type="arabicPeriod"/>
            </a:pP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Final unit assembly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1450" lvl="0" marL="171450" rtl="0" algn="l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900"/>
              <a:buFont typeface="Montserrat"/>
              <a:buAutoNum type="arabicPeriod"/>
            </a:pP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Troubleshooting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7" name="Google Shape;97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89695" y="1113531"/>
            <a:ext cx="1732786" cy="1598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266114" y="1108438"/>
            <a:ext cx="1486198" cy="1598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571204" y="1108425"/>
            <a:ext cx="1198729" cy="159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918655" y="1108447"/>
            <a:ext cx="1198736" cy="15983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 txBox="1"/>
          <p:nvPr>
            <p:ph type="ctrTitle"/>
          </p:nvPr>
        </p:nvSpPr>
        <p:spPr>
          <a:xfrm>
            <a:off x="2864850" y="102175"/>
            <a:ext cx="3414300" cy="54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Virtual Pool Table</a:t>
            </a:r>
            <a:endParaRPr sz="3100"/>
          </a:p>
        </p:txBody>
      </p:sp>
      <p:sp>
        <p:nvSpPr>
          <p:cNvPr id="106" name="Google Shape;106;p14"/>
          <p:cNvSpPr txBox="1"/>
          <p:nvPr/>
        </p:nvSpPr>
        <p:spPr>
          <a:xfrm>
            <a:off x="84850" y="467600"/>
            <a:ext cx="3219600" cy="18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 u="sng"/>
              <a:t>Idea </a:t>
            </a:r>
            <a:endParaRPr b="1" sz="1300" u="sng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 sz="1000"/>
              <a:t>A chassis suspended over a </a:t>
            </a:r>
            <a:r>
              <a:rPr lang="en" sz="1000"/>
              <a:t>pool table 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 sz="1000"/>
              <a:t>Chassis interprets the balls and stick 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 sz="1000"/>
              <a:t>Projector displays the line of travel of the ball while cue stick is aiming at it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 sz="1000"/>
              <a:t>Lines of travel will </a:t>
            </a:r>
            <a:r>
              <a:rPr lang="en" sz="1000"/>
              <a:t>accurately interact with walls of the table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 sz="1000"/>
              <a:t>The whole unit will be self sustaining 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The main problem are project is solving is helping beginners get better at the game. </a:t>
            </a:r>
            <a:endParaRPr sz="1000"/>
          </a:p>
        </p:txBody>
      </p:sp>
      <p:sp>
        <p:nvSpPr>
          <p:cNvPr id="107" name="Google Shape;107;p14"/>
          <p:cNvSpPr txBox="1"/>
          <p:nvPr/>
        </p:nvSpPr>
        <p:spPr>
          <a:xfrm>
            <a:off x="36850" y="2571750"/>
            <a:ext cx="3315600" cy="19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 u="sng"/>
              <a:t>Plan</a:t>
            </a:r>
            <a:endParaRPr b="1" sz="1300" u="sng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 sz="1000"/>
              <a:t>Design power circuit and </a:t>
            </a:r>
            <a:r>
              <a:rPr lang="en" sz="1000"/>
              <a:t>identification code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 sz="1000"/>
              <a:t>PCB design/part ordering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 sz="1000"/>
              <a:t>PCB manufacturing/proto type test 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 sz="1000"/>
              <a:t>PCB assembly and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 sz="1000"/>
              <a:t>Chassis manufacturing and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 sz="1000"/>
              <a:t>Troubleshooting 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 sz="1000"/>
              <a:t>Final unit assembly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 sz="1000"/>
              <a:t>Troubleshooting</a:t>
            </a:r>
            <a:endParaRPr sz="1000"/>
          </a:p>
        </p:txBody>
      </p:sp>
      <p:sp>
        <p:nvSpPr>
          <p:cNvPr id="108" name="Google Shape;108;p14"/>
          <p:cNvSpPr txBox="1"/>
          <p:nvPr/>
        </p:nvSpPr>
        <p:spPr>
          <a:xfrm>
            <a:off x="3495425" y="648200"/>
            <a:ext cx="3276000" cy="14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 u="sng"/>
              <a:t>Results</a:t>
            </a:r>
            <a:endParaRPr b="1" sz="1300" u="sng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 sz="1000"/>
              <a:t>Hardware</a:t>
            </a:r>
            <a:endParaRPr sz="1000"/>
          </a:p>
        </p:txBody>
      </p:sp>
      <p:pic>
        <p:nvPicPr>
          <p:cNvPr id="109" name="Google Shape;10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2600" y="323125"/>
            <a:ext cx="1763922" cy="1896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3412" y="924773"/>
            <a:ext cx="971498" cy="1295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43012" y="924787"/>
            <a:ext cx="971498" cy="129532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4"/>
          <p:cNvSpPr txBox="1"/>
          <p:nvPr/>
        </p:nvSpPr>
        <p:spPr>
          <a:xfrm>
            <a:off x="3495425" y="2270725"/>
            <a:ext cx="3787200" cy="19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 sz="1000"/>
              <a:t>Software</a:t>
            </a:r>
            <a:endParaRPr sz="1000"/>
          </a:p>
        </p:txBody>
      </p:sp>
      <p:pic>
        <p:nvPicPr>
          <p:cNvPr id="113" name="Google Shape;113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88951" y="1162701"/>
            <a:ext cx="1146401" cy="105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88001" y="2790775"/>
            <a:ext cx="1726501" cy="173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426418" y="2708976"/>
            <a:ext cx="1671448" cy="2228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142600" y="2708975"/>
            <a:ext cx="1763926" cy="2228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